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7" r:id="rId20"/>
    <p:sldId id="278" r:id="rId21"/>
    <p:sldId id="279" r:id="rId22"/>
    <p:sldId id="281" r:id="rId23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5"/>
    </p:embeddedFont>
    <p:embeddedFont>
      <p:font typeface="Montserrat Medium" panose="00000600000000000000" pitchFamily="2" charset="-52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8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06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28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085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865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76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123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047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110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726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340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3118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184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458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ca4f668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ca4f668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ca4f668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ca4f668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ca4f668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ca4f668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0358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ca4f668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ca4f668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4080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ca4f6685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ca4f6685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698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a4f668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a4f668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01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071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Montserrat Medium"/>
                <a:ea typeface="Montserrat Medium"/>
                <a:cs typeface="Montserrat Medium"/>
                <a:sym typeface="Montserrat Medium"/>
              </a:rPr>
              <a:t>Вычисление гравитационного потенциала по дифференциальным межспутниковым измерениям </a:t>
            </a:r>
            <a:endParaRPr sz="24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45175" y="36827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Работу подготовили студенты гр. 1384: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Прошичев Александр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Шушков Егор</a:t>
            </a:r>
            <a:endParaRPr sz="2000" dirty="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159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Прямая задача</a:t>
            </a:r>
            <a:r>
              <a:rPr lang="en-US" sz="2820" b="1" dirty="0"/>
              <a:t>. </a:t>
            </a:r>
            <a:r>
              <a:rPr lang="ru-RU" sz="2820" b="1" dirty="0"/>
              <a:t>Уравнение движения.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C257922-0922-4E34-9E45-7C6976799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68" y="1364050"/>
            <a:ext cx="3293431" cy="32720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430171-8BC3-1E0C-9B83-F9317A885863}"/>
              </a:ext>
            </a:extLst>
          </p:cNvPr>
          <p:cNvSpPr txBox="1"/>
          <p:nvPr/>
        </p:nvSpPr>
        <p:spPr>
          <a:xfrm>
            <a:off x="3990975" y="3435737"/>
            <a:ext cx="484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Q – </a:t>
            </a:r>
            <a:r>
              <a:rPr lang="ru-RU" sz="2400" dirty="0">
                <a:solidFill>
                  <a:schemeClr val="tx1"/>
                </a:solidFill>
              </a:rPr>
              <a:t>это матрица поворота, которая преобразует наши координаты из ЗСК в НСК.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7A10D4C-55B1-75B7-829E-2A65DD3EB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425" y="653237"/>
            <a:ext cx="27527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Прямая задача. Преобразования.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AF57CD-D2DD-693F-A8D5-68C01C701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4" y="1152605"/>
            <a:ext cx="8194125" cy="14624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F222CC-E256-DE6B-A6D7-2CBBA89A3A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814"/>
          <a:stretch/>
        </p:blipFill>
        <p:spPr>
          <a:xfrm>
            <a:off x="542924" y="3791800"/>
            <a:ext cx="6882497" cy="10005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659621-2646-FAE0-9883-C5EA1FDDFA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470"/>
          <a:stretch/>
        </p:blipFill>
        <p:spPr>
          <a:xfrm>
            <a:off x="3267074" y="2099225"/>
            <a:ext cx="6180020" cy="14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2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Прямая задача</a:t>
            </a:r>
            <a:r>
              <a:rPr lang="en-US" sz="2820" b="1" dirty="0"/>
              <a:t>. </a:t>
            </a:r>
            <a:r>
              <a:rPr lang="ru-RU" sz="2820" b="1" dirty="0"/>
              <a:t>Переход в ДСК. 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065026-25E2-67F0-13E9-16DD406A5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4" y="1402150"/>
            <a:ext cx="3297917" cy="1793604"/>
          </a:xfrm>
          <a:prstGeom prst="rect">
            <a:avLst/>
          </a:prstGeom>
        </p:spPr>
      </p:pic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E8C69B15-3727-0FCD-6E4D-22D0582008CC}"/>
              </a:ext>
            </a:extLst>
          </p:cNvPr>
          <p:cNvSpPr/>
          <p:nvPr/>
        </p:nvSpPr>
        <p:spPr>
          <a:xfrm rot="16200000">
            <a:off x="4163731" y="1960814"/>
            <a:ext cx="330610" cy="666750"/>
          </a:xfrm>
          <a:prstGeom prst="down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авая фигурная скобка 8">
            <a:extLst>
              <a:ext uri="{FF2B5EF4-FFF2-40B4-BE49-F238E27FC236}">
                <a16:creationId xmlns:a16="http://schemas.microsoft.com/office/drawing/2014/main" id="{0BE21D8D-A2B5-9A6D-24EB-4CA2A062F58A}"/>
              </a:ext>
            </a:extLst>
          </p:cNvPr>
          <p:cNvSpPr/>
          <p:nvPr/>
        </p:nvSpPr>
        <p:spPr>
          <a:xfrm>
            <a:off x="3490836" y="1364050"/>
            <a:ext cx="250415" cy="186027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E604DE-3419-03EA-2726-8BC34598C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521" y="1783151"/>
            <a:ext cx="4227179" cy="101580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4A244E-7C44-DD79-CBD8-71614FBE1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34" y="3465490"/>
            <a:ext cx="7736374" cy="123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1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Прямая задача. Производные.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1546AE-80C0-FC59-E7F8-741A10DF4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170125"/>
            <a:ext cx="7612577" cy="13639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654B35-2803-9A9B-2EDC-E4798129D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610300"/>
            <a:ext cx="7356175" cy="12646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54BB45-5C31-CD60-0476-9D3ABAFF0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" y="4017785"/>
            <a:ext cx="8075763" cy="72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2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Прямая задача. Метод Дормана-Принса.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C68CED-2AF2-8389-4E7A-30FADF9B7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4" y="1207775"/>
            <a:ext cx="6448425" cy="3000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11707B-AE13-53B0-E779-35685C84F353}"/>
              </a:ext>
            </a:extLst>
          </p:cNvPr>
          <p:cNvSpPr txBox="1"/>
          <p:nvPr/>
        </p:nvSpPr>
        <p:spPr>
          <a:xfrm>
            <a:off x="466724" y="4270177"/>
            <a:ext cx="649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Таблица </a:t>
            </a:r>
            <a:r>
              <a:rPr lang="ru-RU" sz="1600" dirty="0" err="1">
                <a:solidFill>
                  <a:schemeClr val="tx1"/>
                </a:solidFill>
              </a:rPr>
              <a:t>Бутчера</a:t>
            </a:r>
            <a:r>
              <a:rPr lang="ru-RU" sz="1600" dirty="0">
                <a:solidFill>
                  <a:schemeClr val="tx1"/>
                </a:solidFill>
              </a:rPr>
              <a:t> для метода Дормана-Принса</a:t>
            </a:r>
          </a:p>
        </p:txBody>
      </p:sp>
    </p:spTree>
    <p:extLst>
      <p:ext uri="{BB962C8B-B14F-4D97-AF65-F5344CB8AC3E}">
        <p14:creationId xmlns:p14="http://schemas.microsoft.com/office/powerpoint/2010/main" val="289416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Прямая задача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1;p15">
            <a:extLst>
              <a:ext uri="{FF2B5EF4-FFF2-40B4-BE49-F238E27FC236}">
                <a16:creationId xmlns:a16="http://schemas.microsoft.com/office/drawing/2014/main" id="{4D19835C-F07C-77F9-ADCA-9FFFC36B9D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52674">
            <a:off x="-2256562" y="-325300"/>
            <a:ext cx="6069475" cy="606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1A31962D-B7BE-2908-D607-8C8A422D1A01}"/>
              </a:ext>
            </a:extLst>
          </p:cNvPr>
          <p:cNvCxnSpPr>
            <a:cxnSpLocks/>
          </p:cNvCxnSpPr>
          <p:nvPr/>
        </p:nvCxnSpPr>
        <p:spPr>
          <a:xfrm>
            <a:off x="-1038225" y="2709437"/>
            <a:ext cx="5438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3E6D80C3-D003-A0D2-3639-0C35690CB197}"/>
              </a:ext>
            </a:extLst>
          </p:cNvPr>
          <p:cNvSpPr/>
          <p:nvPr/>
        </p:nvSpPr>
        <p:spPr>
          <a:xfrm>
            <a:off x="4400550" y="2692293"/>
            <a:ext cx="85725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9A1BAB2-A83F-3936-3640-6B93852D1DA1}"/>
              </a:ext>
            </a:extLst>
          </p:cNvPr>
          <p:cNvSpPr/>
          <p:nvPr/>
        </p:nvSpPr>
        <p:spPr>
          <a:xfrm>
            <a:off x="4400550" y="2709437"/>
            <a:ext cx="85725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1D989-EFEF-8686-086C-75D29C901F98}"/>
              </a:ext>
            </a:extLst>
          </p:cNvPr>
          <p:cNvSpPr txBox="1"/>
          <p:nvPr/>
        </p:nvSpPr>
        <p:spPr>
          <a:xfrm>
            <a:off x="4085605" y="269229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EB895-A349-E748-71CA-6596F9D6FC0E}"/>
              </a:ext>
            </a:extLst>
          </p:cNvPr>
          <p:cNvSpPr txBox="1"/>
          <p:nvPr/>
        </p:nvSpPr>
        <p:spPr>
          <a:xfrm>
            <a:off x="5031250" y="1301135"/>
            <a:ext cx="4229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</a:rPr>
              <a:t>Начальные данные: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Первый спутник: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Координаты: (</a:t>
            </a:r>
            <a:r>
              <a:rPr lang="en-US" sz="2000" dirty="0">
                <a:solidFill>
                  <a:schemeClr val="tx1"/>
                </a:solidFill>
              </a:rPr>
              <a:t>R+500, 0, 0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Скорости: (0, </a:t>
            </a:r>
            <a:r>
              <a:rPr lang="en-US" sz="2000" dirty="0">
                <a:solidFill>
                  <a:schemeClr val="tx1"/>
                </a:solidFill>
              </a:rPr>
              <a:t>sqrt(GM/x), 0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Второй спутник: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Значения первого спустя 30 модельных секунд </a:t>
            </a:r>
          </a:p>
        </p:txBody>
      </p:sp>
    </p:spTree>
    <p:extLst>
      <p:ext uri="{BB962C8B-B14F-4D97-AF65-F5344CB8AC3E}">
        <p14:creationId xmlns:p14="http://schemas.microsoft.com/office/powerpoint/2010/main" val="13520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524 L 0.00052 -0.03117 L -0.00156 -0.04784 " pathEditMode="relative" ptsTypes="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3668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Прямая задача</a:t>
            </a:r>
            <a:r>
              <a:rPr lang="en-US" sz="2820" b="1" dirty="0"/>
              <a:t>. </a:t>
            </a:r>
            <a:r>
              <a:rPr lang="ru-RU" sz="2820" b="1" dirty="0"/>
              <a:t>Результаты.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4E98267-9BF4-1DB1-4A1C-B91D1B86C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7524750" cy="405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2A3E0A-034C-B4CD-0CB3-6BC9678C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" y="-449176"/>
            <a:ext cx="6048375" cy="5592676"/>
          </a:xfrm>
          <a:prstGeom prst="rect">
            <a:avLst/>
          </a:prstGeom>
        </p:spPr>
      </p:pic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C0CE1D7-E5AA-5F4D-B83E-6D3C9BC3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F31A2-6434-D03D-479D-9CCC707ABBED}"/>
              </a:ext>
            </a:extLst>
          </p:cNvPr>
          <p:cNvSpPr txBox="1"/>
          <p:nvPr/>
        </p:nvSpPr>
        <p:spPr>
          <a:xfrm>
            <a:off x="5862507" y="2101976"/>
            <a:ext cx="2865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Построенная орбита</a:t>
            </a:r>
          </a:p>
        </p:txBody>
      </p:sp>
    </p:spTree>
    <p:extLst>
      <p:ext uri="{BB962C8B-B14F-4D97-AF65-F5344CB8AC3E}">
        <p14:creationId xmlns:p14="http://schemas.microsoft.com/office/powerpoint/2010/main" val="24020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0B455-030E-47A6-7D2B-3DC32515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25" y="1702748"/>
            <a:ext cx="6361200" cy="3450277"/>
          </a:xfrm>
          <a:prstGeom prst="rect">
            <a:avLst/>
          </a:prstGeom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3668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Обратная задача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15A13-30ED-4651-B885-8EB49E81E5C2}"/>
              </a:ext>
            </a:extLst>
          </p:cNvPr>
          <p:cNvSpPr txBox="1"/>
          <p:nvPr/>
        </p:nvSpPr>
        <p:spPr>
          <a:xfrm>
            <a:off x="311700" y="950650"/>
            <a:ext cx="736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Входные данные: результаты работы прямой задачи с наложенным шумом</a:t>
            </a:r>
          </a:p>
        </p:txBody>
      </p:sp>
    </p:spTree>
    <p:extLst>
      <p:ext uri="{BB962C8B-B14F-4D97-AF65-F5344CB8AC3E}">
        <p14:creationId xmlns:p14="http://schemas.microsoft.com/office/powerpoint/2010/main" val="23619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3668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Обратная задача. Матричный вид.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769FC0-0900-136C-3428-1B82E3324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2" y="1433732"/>
            <a:ext cx="4572000" cy="664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99578-E9E5-4FB3-8F14-0D4E9D553199}"/>
              </a:ext>
            </a:extLst>
          </p:cNvPr>
          <p:cNvSpPr txBox="1"/>
          <p:nvPr/>
        </p:nvSpPr>
        <p:spPr>
          <a:xfrm>
            <a:off x="368154" y="2063918"/>
            <a:ext cx="4448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0" i="0" dirty="0">
                <a:solidFill>
                  <a:schemeClr val="tx1"/>
                </a:solidFill>
                <a:effectLst/>
                <a:latin typeface="+mn-lt"/>
              </a:rPr>
              <a:t>β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 – параметры системы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А – матрица Якоби 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r –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невязки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A39104-63FC-D937-2114-52F1091AB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460" y="1433732"/>
            <a:ext cx="4101840" cy="2663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03BFEA-7AE8-6B03-EA91-5F343E241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3236407"/>
            <a:ext cx="4622394" cy="70419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72A69E6-E039-DF61-6509-063E01CAD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003" y="4217948"/>
            <a:ext cx="4136475" cy="7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Актуальность задачи</a:t>
            </a:r>
            <a:endParaRPr sz="2820" b="1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 dirty="0">
                <a:solidFill>
                  <a:schemeClr val="dk1"/>
                </a:solidFill>
              </a:rPr>
              <a:t>Отслеживание влияния изменения климата на Землю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" sz="2200" dirty="0">
                <a:solidFill>
                  <a:schemeClr val="dk1"/>
                </a:solidFill>
              </a:rPr>
              <a:t>Наблюдение за таянием ледников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ru" sz="2200" dirty="0">
                <a:solidFill>
                  <a:schemeClr val="dk1"/>
                </a:solidFill>
              </a:rPr>
              <a:t>Поиск подземных источников</a:t>
            </a:r>
            <a:r>
              <a:rPr lang="ru" sz="2300" dirty="0">
                <a:solidFill>
                  <a:schemeClr val="dk1"/>
                </a:solidFill>
              </a:rPr>
              <a:t> 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ru" sz="2300" dirty="0">
                <a:solidFill>
                  <a:schemeClr val="dk1"/>
                </a:solidFill>
              </a:rPr>
              <a:t>Наблюдение за подземной активностью планеты </a:t>
            </a:r>
            <a:endParaRPr sz="2300" dirty="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22835"/>
            <a:ext cx="9144000" cy="273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3668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Обратная задача. Разложение Холецкого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AD5DE8-4BA2-EDA8-F4F7-9ABF08804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27" y="1349288"/>
            <a:ext cx="4772025" cy="694454"/>
          </a:xfrm>
          <a:prstGeom prst="rect">
            <a:avLst/>
          </a:prstGeom>
        </p:spPr>
      </p:pic>
      <p:sp>
        <p:nvSpPr>
          <p:cNvPr id="13" name="Правая фигурная скобка 12">
            <a:extLst>
              <a:ext uri="{FF2B5EF4-FFF2-40B4-BE49-F238E27FC236}">
                <a16:creationId xmlns:a16="http://schemas.microsoft.com/office/drawing/2014/main" id="{09591098-EC2E-DFF6-0FA3-756EC47B8475}"/>
              </a:ext>
            </a:extLst>
          </p:cNvPr>
          <p:cNvSpPr/>
          <p:nvPr/>
        </p:nvSpPr>
        <p:spPr>
          <a:xfrm rot="5400000">
            <a:off x="765689" y="1591595"/>
            <a:ext cx="87871" cy="762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авая фигурная скобка 13">
            <a:extLst>
              <a:ext uri="{FF2B5EF4-FFF2-40B4-BE49-F238E27FC236}">
                <a16:creationId xmlns:a16="http://schemas.microsoft.com/office/drawing/2014/main" id="{9DECB427-0580-3D86-1DD5-AE5B018804C3}"/>
              </a:ext>
            </a:extLst>
          </p:cNvPr>
          <p:cNvSpPr/>
          <p:nvPr/>
        </p:nvSpPr>
        <p:spPr>
          <a:xfrm rot="5400000">
            <a:off x="2214882" y="1050684"/>
            <a:ext cx="123825" cy="186229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авая фигурная скобка 14">
            <a:extLst>
              <a:ext uri="{FF2B5EF4-FFF2-40B4-BE49-F238E27FC236}">
                <a16:creationId xmlns:a16="http://schemas.microsoft.com/office/drawing/2014/main" id="{0347DB5F-2D4F-8D6D-8AD2-DBDF2B70D61C}"/>
              </a:ext>
            </a:extLst>
          </p:cNvPr>
          <p:cNvSpPr/>
          <p:nvPr/>
        </p:nvSpPr>
        <p:spPr>
          <a:xfrm rot="5400000">
            <a:off x="4194264" y="1587771"/>
            <a:ext cx="114300" cy="7785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4F6FFB-861A-D102-EF8A-FD0DDA95C503}"/>
              </a:ext>
            </a:extLst>
          </p:cNvPr>
          <p:cNvSpPr txBox="1"/>
          <p:nvPr/>
        </p:nvSpPr>
        <p:spPr>
          <a:xfrm>
            <a:off x="633750" y="199581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ru-RU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3780-6663-4E5B-BD2B-2502C72D2111}"/>
              </a:ext>
            </a:extLst>
          </p:cNvPr>
          <p:cNvSpPr txBox="1"/>
          <p:nvPr/>
        </p:nvSpPr>
        <p:spPr>
          <a:xfrm>
            <a:off x="2128384" y="1991470"/>
            <a:ext cx="321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ru-RU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C65E2C-478C-F69B-D98B-FEAD5D2542C8}"/>
              </a:ext>
            </a:extLst>
          </p:cNvPr>
          <p:cNvSpPr txBox="1"/>
          <p:nvPr/>
        </p:nvSpPr>
        <p:spPr>
          <a:xfrm>
            <a:off x="4090735" y="1981286"/>
            <a:ext cx="321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ru-RU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16187F9-7405-FC01-1A5C-E9B502AB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30"/>
          <a:stretch/>
        </p:blipFill>
        <p:spPr>
          <a:xfrm>
            <a:off x="5083725" y="2568271"/>
            <a:ext cx="2017942" cy="169399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A8C6F4E-8A06-B306-AAF8-8678E6E2A6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606"/>
          <a:stretch/>
        </p:blipFill>
        <p:spPr>
          <a:xfrm>
            <a:off x="428624" y="3019399"/>
            <a:ext cx="4496833" cy="1537102"/>
          </a:xfrm>
          <a:prstGeom prst="rect">
            <a:avLst/>
          </a:prstGeom>
        </p:spPr>
      </p:pic>
      <p:sp>
        <p:nvSpPr>
          <p:cNvPr id="22" name="Левая фигурная скобка 21">
            <a:extLst>
              <a:ext uri="{FF2B5EF4-FFF2-40B4-BE49-F238E27FC236}">
                <a16:creationId xmlns:a16="http://schemas.microsoft.com/office/drawing/2014/main" id="{D0CADA56-D7AE-9AE1-3E9E-BF9857813DD0}"/>
              </a:ext>
            </a:extLst>
          </p:cNvPr>
          <p:cNvSpPr/>
          <p:nvPr/>
        </p:nvSpPr>
        <p:spPr>
          <a:xfrm>
            <a:off x="5029779" y="2702100"/>
            <a:ext cx="53946" cy="14263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2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3668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Обратная задача. Результаты.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46F1E-4171-D305-27DE-95BF6133A0F6}"/>
              </a:ext>
            </a:extLst>
          </p:cNvPr>
          <p:cNvSpPr txBox="1"/>
          <p:nvPr/>
        </p:nvSpPr>
        <p:spPr>
          <a:xfrm>
            <a:off x="0" y="1245874"/>
            <a:ext cx="52863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          </a:t>
            </a:r>
            <a:r>
              <a:rPr lang="en-US" dirty="0">
                <a:solidFill>
                  <a:schemeClr val="tx1"/>
                </a:solidFill>
              </a:rPr>
              <a:t>Offset value    True value      Difference</a:t>
            </a:r>
          </a:p>
          <a:p>
            <a:r>
              <a:rPr lang="en-US" dirty="0">
                <a:solidFill>
                  <a:schemeClr val="tx1"/>
                </a:solidFill>
              </a:rPr>
              <a:t>C13     4.7216e-06      2.1928e-06      2.5288e-06</a:t>
            </a:r>
          </a:p>
          <a:p>
            <a:r>
              <a:rPr lang="en-US" dirty="0">
                <a:solidFill>
                  <a:schemeClr val="tx1"/>
                </a:solidFill>
              </a:rPr>
              <a:t>C23     -3.7386e-05     3.09016e-07     -3.7695e-05</a:t>
            </a:r>
          </a:p>
          <a:p>
            <a:r>
              <a:rPr lang="en-US" dirty="0">
                <a:solidFill>
                  <a:schemeClr val="tx1"/>
                </a:solidFill>
              </a:rPr>
              <a:t>C33     1.16011e-07     1.00559e-07     1.54517e-08</a:t>
            </a:r>
          </a:p>
          <a:p>
            <a:r>
              <a:rPr lang="en-US" dirty="0">
                <a:solidFill>
                  <a:schemeClr val="tx1"/>
                </a:solidFill>
              </a:rPr>
              <a:t>C14     -5.08586e-07    -5.08725e-07    1.38846e-10</a:t>
            </a:r>
          </a:p>
          <a:p>
            <a:r>
              <a:rPr lang="en-US" dirty="0">
                <a:solidFill>
                  <a:schemeClr val="tx1"/>
                </a:solidFill>
              </a:rPr>
              <a:t>C24     7.84418e-08     7.84122e-08     2.95512e-11</a:t>
            </a:r>
          </a:p>
          <a:p>
            <a:r>
              <a:rPr lang="en-US" dirty="0">
                <a:solidFill>
                  <a:schemeClr val="tx1"/>
                </a:solidFill>
              </a:rPr>
              <a:t>C34     5.92689e-08     5.92157e-08     5.31367e-11</a:t>
            </a:r>
          </a:p>
          <a:p>
            <a:r>
              <a:rPr lang="en-US" dirty="0">
                <a:solidFill>
                  <a:schemeClr val="tx1"/>
                </a:solidFill>
              </a:rPr>
              <a:t>C44     -3.97893e-09    -3.9824e-09     3.46106e-12</a:t>
            </a:r>
          </a:p>
          <a:p>
            <a:r>
              <a:rPr lang="en-US" dirty="0">
                <a:solidFill>
                  <a:schemeClr val="tx1"/>
                </a:solidFill>
              </a:rPr>
              <a:t>S13     9.38436e-07     2.68012e-07     6.70424e-07</a:t>
            </a:r>
          </a:p>
          <a:p>
            <a:r>
              <a:rPr lang="en-US" dirty="0">
                <a:solidFill>
                  <a:schemeClr val="tx1"/>
                </a:solidFill>
              </a:rPr>
              <a:t>S23     -6.52321e-05    -2.11402e-07    -6.50207e-05</a:t>
            </a:r>
          </a:p>
          <a:p>
            <a:r>
              <a:rPr lang="en-US" dirty="0">
                <a:solidFill>
                  <a:schemeClr val="tx1"/>
                </a:solidFill>
              </a:rPr>
              <a:t>S33     4.03532e-07     1.97201e-07     2.0633e-07</a:t>
            </a:r>
          </a:p>
          <a:p>
            <a:r>
              <a:rPr lang="en-US" dirty="0">
                <a:solidFill>
                  <a:schemeClr val="tx1"/>
                </a:solidFill>
              </a:rPr>
              <a:t>S14     -4.49028e-07    -4.4946e-07     4.31877e-10</a:t>
            </a:r>
          </a:p>
          <a:p>
            <a:r>
              <a:rPr lang="en-US" dirty="0">
                <a:solidFill>
                  <a:schemeClr val="tx1"/>
                </a:solidFill>
              </a:rPr>
              <a:t>S24     1.48266e-07     1.48155e-07     1.10074e-10</a:t>
            </a:r>
          </a:p>
          <a:p>
            <a:r>
              <a:rPr lang="en-US" dirty="0">
                <a:solidFill>
                  <a:schemeClr val="tx1"/>
                </a:solidFill>
              </a:rPr>
              <a:t>S34     -1.20039e-08    -1.20113e-08    7.34911e-12</a:t>
            </a:r>
          </a:p>
          <a:p>
            <a:r>
              <a:rPr lang="en-US" dirty="0">
                <a:solidFill>
                  <a:schemeClr val="tx1"/>
                </a:solidFill>
              </a:rPr>
              <a:t>S44     6.52157e-09     6.52561e-09     -4.04079e-12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19BBF-DDF1-0ECE-C761-0256E93BD0CD}"/>
              </a:ext>
            </a:extLst>
          </p:cNvPr>
          <p:cNvSpPr txBox="1"/>
          <p:nvPr/>
        </p:nvSpPr>
        <p:spPr>
          <a:xfrm>
            <a:off x="4638675" y="1245874"/>
            <a:ext cx="6286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            </a:t>
            </a:r>
            <a:r>
              <a:rPr lang="en-US" dirty="0">
                <a:solidFill>
                  <a:schemeClr val="tx1"/>
                </a:solidFill>
              </a:rPr>
              <a:t>Offset value    True value      Difference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C13     1.4844e-05      2.1928e-06      1.26512e-05</a:t>
            </a:r>
          </a:p>
          <a:p>
            <a:r>
              <a:rPr lang="pt-BR" dirty="0">
                <a:solidFill>
                  <a:schemeClr val="tx1"/>
                </a:solidFill>
              </a:rPr>
              <a:t>C23     -0.000188166    3.09016e-07     -0.000188475</a:t>
            </a:r>
          </a:p>
          <a:p>
            <a:r>
              <a:rPr lang="pt-BR" dirty="0">
                <a:solidFill>
                  <a:schemeClr val="tx1"/>
                </a:solidFill>
              </a:rPr>
              <a:t>C33     1.77946e-07     1.00559e-07     7.73875e-08</a:t>
            </a:r>
          </a:p>
          <a:p>
            <a:r>
              <a:rPr lang="pt-BR" dirty="0">
                <a:solidFill>
                  <a:schemeClr val="tx1"/>
                </a:solidFill>
              </a:rPr>
              <a:t>C14     -5.08586e-07    -5.08725e-07    1.38846e-10</a:t>
            </a:r>
          </a:p>
          <a:p>
            <a:r>
              <a:rPr lang="pt-BR" dirty="0">
                <a:solidFill>
                  <a:schemeClr val="tx1"/>
                </a:solidFill>
              </a:rPr>
              <a:t>C24     7.84418e-08     7.84122e-08     2.95512e-11</a:t>
            </a:r>
          </a:p>
          <a:p>
            <a:r>
              <a:rPr lang="pt-BR" dirty="0">
                <a:solidFill>
                  <a:schemeClr val="tx1"/>
                </a:solidFill>
              </a:rPr>
              <a:t>C34     5.92689e-08     5.92157e-08     5.31367e-11</a:t>
            </a:r>
          </a:p>
          <a:p>
            <a:r>
              <a:rPr lang="pt-BR" dirty="0">
                <a:solidFill>
                  <a:schemeClr val="tx1"/>
                </a:solidFill>
              </a:rPr>
              <a:t>C44     -3.97893e-09    -3.9824e-09     3.46106e-12</a:t>
            </a:r>
          </a:p>
          <a:p>
            <a:r>
              <a:rPr lang="pt-BR" dirty="0">
                <a:solidFill>
                  <a:schemeClr val="tx1"/>
                </a:solidFill>
              </a:rPr>
              <a:t>S13     3.61992e-06     2.68012e-07     3.35191e-06</a:t>
            </a:r>
          </a:p>
          <a:p>
            <a:r>
              <a:rPr lang="pt-BR" dirty="0">
                <a:solidFill>
                  <a:schemeClr val="tx1"/>
                </a:solidFill>
              </a:rPr>
              <a:t>S23     -0.000325314    -2.11402e-07    -0.000325103</a:t>
            </a:r>
          </a:p>
          <a:p>
            <a:r>
              <a:rPr lang="pt-BR" dirty="0">
                <a:solidFill>
                  <a:schemeClr val="tx1"/>
                </a:solidFill>
              </a:rPr>
              <a:t>S33     1.22915e-06     1.97201e-07     1.03195e-06</a:t>
            </a:r>
          </a:p>
          <a:p>
            <a:r>
              <a:rPr lang="pt-BR" dirty="0">
                <a:solidFill>
                  <a:schemeClr val="tx1"/>
                </a:solidFill>
              </a:rPr>
              <a:t>S14     -4.49028e-07    -4.4946e-07     4.31877e-10</a:t>
            </a:r>
          </a:p>
          <a:p>
            <a:r>
              <a:rPr lang="pt-BR" dirty="0">
                <a:solidFill>
                  <a:schemeClr val="tx1"/>
                </a:solidFill>
              </a:rPr>
              <a:t>S24     1.48266e-07     1.48155e-07     1.10074e-10</a:t>
            </a:r>
          </a:p>
          <a:p>
            <a:r>
              <a:rPr lang="pt-BR" dirty="0">
                <a:solidFill>
                  <a:schemeClr val="tx1"/>
                </a:solidFill>
              </a:rPr>
              <a:t>S34     -1.20039e-08    -1.20113e-08    7.34911e-12</a:t>
            </a:r>
          </a:p>
          <a:p>
            <a:r>
              <a:rPr lang="pt-BR" dirty="0">
                <a:solidFill>
                  <a:schemeClr val="tx1"/>
                </a:solidFill>
              </a:rPr>
              <a:t>S44     6.52157e-09     6.52561e-09     -4.04079e-12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C60CD-364F-411E-8362-FAD869CC412D}"/>
              </a:ext>
            </a:extLst>
          </p:cNvPr>
          <p:cNvSpPr txBox="1"/>
          <p:nvPr/>
        </p:nvSpPr>
        <p:spPr>
          <a:xfrm>
            <a:off x="1205738" y="4534087"/>
            <a:ext cx="2080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Первый шаг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9B66A-8AF9-F4EE-E1B6-D32A3E207F6C}"/>
              </a:ext>
            </a:extLst>
          </p:cNvPr>
          <p:cNvSpPr txBox="1"/>
          <p:nvPr/>
        </p:nvSpPr>
        <p:spPr>
          <a:xfrm>
            <a:off x="5852287" y="4534086"/>
            <a:ext cx="297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Последний шаг</a:t>
            </a:r>
          </a:p>
        </p:txBody>
      </p:sp>
    </p:spTree>
    <p:extLst>
      <p:ext uri="{BB962C8B-B14F-4D97-AF65-F5344CB8AC3E}">
        <p14:creationId xmlns:p14="http://schemas.microsoft.com/office/powerpoint/2010/main" val="248655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46045EC-2260-BA8E-4540-707FCC7BA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27318A4-4BF9-4172-659A-EC0DAE80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6" name="Google Shape;71;p15">
            <a:extLst>
              <a:ext uri="{FF2B5EF4-FFF2-40B4-BE49-F238E27FC236}">
                <a16:creationId xmlns:a16="http://schemas.microsoft.com/office/drawing/2014/main" id="{A3580A3E-9B56-2CA6-98BB-B222DB6D54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563" y="2372175"/>
            <a:ext cx="6069475" cy="60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D6F77-D789-D71E-A9D1-0D0DDF8D5D39}"/>
              </a:ext>
            </a:extLst>
          </p:cNvPr>
          <p:cNvSpPr txBox="1"/>
          <p:nvPr/>
        </p:nvSpPr>
        <p:spPr>
          <a:xfrm>
            <a:off x="2447925" y="1951424"/>
            <a:ext cx="3995737" cy="1649026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544526"/>
              </a:avLst>
            </a:prstTxWarp>
            <a:spAutoFit/>
          </a:bodyPr>
          <a:lstStyle/>
          <a:p>
            <a:r>
              <a:rPr lang="ru-RU" sz="5400" b="1" dirty="0">
                <a:solidFill>
                  <a:schemeClr val="tx1"/>
                </a:solidFill>
                <a:latin typeface="Impact" panose="020B0806030902050204" pitchFamily="34" charset="0"/>
              </a:rPr>
              <a:t>Спасибо за внимание!</a:t>
            </a:r>
          </a:p>
        </p:txBody>
      </p:sp>
      <p:pic>
        <p:nvPicPr>
          <p:cNvPr id="11" name="Google Shape;74;p15">
            <a:extLst>
              <a:ext uri="{FF2B5EF4-FFF2-40B4-BE49-F238E27FC236}">
                <a16:creationId xmlns:a16="http://schemas.microsoft.com/office/drawing/2014/main" id="{3CD08B2B-0569-4B57-F7B9-6AEC5309AE1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9373" r="52772"/>
          <a:stretch/>
        </p:blipFill>
        <p:spPr>
          <a:xfrm>
            <a:off x="-413425" y="5529433"/>
            <a:ext cx="1450250" cy="122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;p15">
            <a:extLst>
              <a:ext uri="{FF2B5EF4-FFF2-40B4-BE49-F238E27FC236}">
                <a16:creationId xmlns:a16="http://schemas.microsoft.com/office/drawing/2014/main" id="{36F8CF08-15FA-906D-44EC-55665A97460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9373" r="52772"/>
          <a:stretch/>
        </p:blipFill>
        <p:spPr>
          <a:xfrm flipH="1">
            <a:off x="7987126" y="5487503"/>
            <a:ext cx="1450250" cy="1220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6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76 -0.06389 L 0.01805 -0.15278 L 0.03993 -0.3213 L 0.07951 -0.50093 L 0.13993 -0.63611 L 0.2118 -0.72685 L 0.21996 -0.73241 " pathEditMode="relative" ptsTypes="AAAAA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-0.06389 L -0.01337 -0.15 L -0.03542 -0.31265 L -0.07535 -0.48642 L -0.13663 -0.61666 L -0.20938 -0.70463 L -0.21736 -0.70956 " pathEditMode="relative" rAng="0" ptsTypes="AAAAA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32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33" b="1"/>
              <a:t>Введение в задачу</a:t>
            </a:r>
            <a:r>
              <a:rPr lang="ru"/>
              <a:t>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563" y="2372175"/>
            <a:ext cx="6069475" cy="60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11700" y="11332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6">
            <a:alphaModFix/>
          </a:blip>
          <a:srcRect t="29373" r="52772"/>
          <a:stretch/>
        </p:blipFill>
        <p:spPr>
          <a:xfrm>
            <a:off x="-105568" y="6138476"/>
            <a:ext cx="1450250" cy="122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t="29373" r="52772"/>
          <a:stretch/>
        </p:blipFill>
        <p:spPr>
          <a:xfrm>
            <a:off x="-72627" y="4962089"/>
            <a:ext cx="1450250" cy="1220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72FD2E9A-D12C-A04F-1A65-E3D4715073C5}"/>
              </a:ext>
            </a:extLst>
          </p:cNvPr>
          <p:cNvCxnSpPr>
            <a:cxnSpLocks/>
          </p:cNvCxnSpPr>
          <p:nvPr/>
        </p:nvCxnSpPr>
        <p:spPr>
          <a:xfrm>
            <a:off x="3629025" y="1581150"/>
            <a:ext cx="1600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2CDDC3-7A18-272C-6A62-266429B54D0F}"/>
              </a:ext>
            </a:extLst>
          </p:cNvPr>
          <p:cNvSpPr txBox="1"/>
          <p:nvPr/>
        </p:nvSpPr>
        <p:spPr>
          <a:xfrm>
            <a:off x="3714749" y="1017725"/>
            <a:ext cx="171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220 км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3 -0.08148 C 0.02171 -0.12623 0.02674 -0.16605 0.0316 -0.20956 L 0.05955 -0.34228 L 0.10556 -0.47037 L 0.1757 -0.5895 L 0.24219 -0.66018 C 0.26684 -0.67438 0.33299 -0.71389 0.41303 -0.725 C 0.44237 -0.73611 0.52796 -0.69876 0.52952 -0.69907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73" y="-322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08 -0.08797 L 0.02292 -0.15463 L 0.02083 -0.28797 L 0.0375 -0.44352 L 0.06771 -0.575 L 0.10208 -0.67315 L 0.16562 -0.79537 L 0.22604 -0.86389 L 0.29271 -0.91945 " pathEditMode="relative" ptsTypes="AAAAAAAAA">
                                      <p:cBhvr>
                                        <p:cTn id="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33" b="1"/>
              <a:t>Введение в задачу</a:t>
            </a:r>
            <a:r>
              <a:rPr lang="ru"/>
              <a:t>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563" y="2372175"/>
            <a:ext cx="6069475" cy="60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11700" y="11332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F52BD7-7024-B7A4-3884-384AB9D38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46959" y="1207775"/>
            <a:ext cx="1567815" cy="156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757908-A2DA-45B2-2461-AB0D3BD62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693" y="1696865"/>
            <a:ext cx="1495425" cy="8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33" b="1"/>
              <a:t>Введение в задачу</a:t>
            </a:r>
            <a:r>
              <a:rPr lang="ru"/>
              <a:t>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563" y="2372175"/>
            <a:ext cx="6069475" cy="60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2;p15">
            <a:extLst>
              <a:ext uri="{FF2B5EF4-FFF2-40B4-BE49-F238E27FC236}">
                <a16:creationId xmlns:a16="http://schemas.microsoft.com/office/drawing/2014/main" id="{E346B9B1-0F31-76C8-7BA5-FEC667B70E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11700" y="11332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4;p15">
            <a:extLst>
              <a:ext uri="{FF2B5EF4-FFF2-40B4-BE49-F238E27FC236}">
                <a16:creationId xmlns:a16="http://schemas.microsoft.com/office/drawing/2014/main" id="{477C7EF4-6BF8-40D8-2E95-D5CE98886C7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9373" r="52772"/>
          <a:stretch/>
        </p:blipFill>
        <p:spPr>
          <a:xfrm>
            <a:off x="4972280" y="1355380"/>
            <a:ext cx="1450250" cy="122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4;p15">
            <a:extLst>
              <a:ext uri="{FF2B5EF4-FFF2-40B4-BE49-F238E27FC236}">
                <a16:creationId xmlns:a16="http://schemas.microsoft.com/office/drawing/2014/main" id="{4AF4846D-38C5-6478-2670-A94458B0643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9373" r="52772"/>
          <a:stretch/>
        </p:blipFill>
        <p:spPr>
          <a:xfrm>
            <a:off x="2464523" y="1424158"/>
            <a:ext cx="1450250" cy="122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DFEF5FD-89F1-2A5A-C57F-C72099ED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802" y="2798234"/>
            <a:ext cx="5097635" cy="234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0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47 -0.02562 L 0.12327 -0.03796 L 0.18716 -0.03179 L 0.24844 -0.01049 L 0.29931 0.01944 L 0.34948 0.06327 L 0.39115 0.11204 L 0.42917 0.17438 L 0.45417 0.23333 L 0.47101 0.28951 L 0.48299 0.3608 L 0.49046 0.44228 L 0.51737 0.60093 L 0.54983 0.68241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8" y="347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0.03827 L 0.06337 0.0642 L 0.09983 0.11234 L 0.16649 0.21234 L 0.21441 0.33827 L 0.24462 0.45864 L 0.26754 0.60494 L 0.26754 0.86234 L 0.26441 1.00864 " pathEditMode="relative" ptsTypes="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CE">
            <a:hlinkClick r:id="" action="ppaction://media"/>
            <a:extLst>
              <a:ext uri="{FF2B5EF4-FFF2-40B4-BE49-F238E27FC236}">
                <a16:creationId xmlns:a16="http://schemas.microsoft.com/office/drawing/2014/main" id="{01F1C28B-331E-6DF9-E471-BD4360CBE6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E2909F8-F0FE-9177-AA6A-A1807AE5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9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4596838" y="1859171"/>
            <a:ext cx="4248150" cy="2258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Гравитационная модель 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</a:rPr>
              <a:t>Земли </a:t>
            </a:r>
            <a:r>
              <a:rPr lang="ru-RU" sz="2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 данным GRACE (Европа и Африка)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98ECEA-67C1-0BD3-EE5C-3078D9870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802" y="2798234"/>
            <a:ext cx="5097635" cy="234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6B568054-7A77-9807-FCBF-25B8254A74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33" b="1"/>
              <a:t>Введение в задачу</a:t>
            </a:r>
            <a:r>
              <a:rPr lang="ru"/>
              <a:t> </a:t>
            </a:r>
            <a:endParaRPr/>
          </a:p>
        </p:txBody>
      </p:sp>
      <p:pic>
        <p:nvPicPr>
          <p:cNvPr id="6" name="Google Shape;70;p15">
            <a:extLst>
              <a:ext uri="{FF2B5EF4-FFF2-40B4-BE49-F238E27FC236}">
                <a16:creationId xmlns:a16="http://schemas.microsoft.com/office/drawing/2014/main" id="{8001D345-69A7-E9A4-1D1B-F0CC42A214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53A9EA-E5DC-B450-3EDD-B3D08B68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14" y="1017725"/>
            <a:ext cx="4248150" cy="424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Цели задачи</a:t>
            </a:r>
            <a:endParaRPr sz="2820" b="1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4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300" dirty="0">
                <a:solidFill>
                  <a:schemeClr val="dk1"/>
                </a:solidFill>
              </a:rPr>
              <a:t>Теоретически симулировать практические измерения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ru-RU" sz="2300" dirty="0">
                <a:solidFill>
                  <a:schemeClr val="dk1"/>
                </a:solidFill>
              </a:rPr>
              <a:t>Аппроксимировать данные для восстановления «идеальных» значений</a:t>
            </a: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lang="ru-RU" sz="23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endParaRPr lang="ru-RU" sz="23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endParaRPr sz="2300" dirty="0">
              <a:solidFill>
                <a:schemeClr val="dk1"/>
              </a:solidFill>
            </a:endParaRPr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637E3A28-FDA8-3E7E-0AA9-D4180FABF955}"/>
              </a:ext>
            </a:extLst>
          </p:cNvPr>
          <p:cNvSpPr txBox="1">
            <a:spLocks/>
          </p:cNvSpPr>
          <p:nvPr/>
        </p:nvSpPr>
        <p:spPr>
          <a:xfrm>
            <a:off x="311700" y="236160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ru-RU" sz="2820" b="1" dirty="0"/>
              <a:t>Входные данные: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346C7B8C-EE16-3190-6737-8B031EC10DFD}"/>
              </a:ext>
            </a:extLst>
          </p:cNvPr>
          <p:cNvSpPr txBox="1">
            <a:spLocks/>
          </p:cNvSpPr>
          <p:nvPr/>
        </p:nvSpPr>
        <p:spPr>
          <a:xfrm>
            <a:off x="311700" y="2934301"/>
            <a:ext cx="8520600" cy="13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31800">
              <a:buClr>
                <a:schemeClr val="dk1"/>
              </a:buClr>
              <a:buSzPts val="2200"/>
            </a:pPr>
            <a:r>
              <a:rPr lang="ru-RU" sz="2300" dirty="0">
                <a:solidFill>
                  <a:schemeClr val="dk1"/>
                </a:solidFill>
              </a:rPr>
              <a:t>Начальные координаты спутников и их скорости</a:t>
            </a:r>
          </a:p>
          <a:p>
            <a:pPr marL="431800">
              <a:buClr>
                <a:schemeClr val="dk1"/>
              </a:buClr>
              <a:buSzPts val="2200"/>
            </a:pPr>
            <a:r>
              <a:rPr lang="ru-RU" sz="2300" dirty="0">
                <a:solidFill>
                  <a:schemeClr val="dk1"/>
                </a:solidFill>
              </a:rPr>
              <a:t>Коэффициенты модели гравитационного потенциала</a:t>
            </a:r>
          </a:p>
          <a:p>
            <a:pPr marL="431800">
              <a:buClr>
                <a:schemeClr val="dk1"/>
              </a:buClr>
              <a:buSzPts val="2200"/>
            </a:pPr>
            <a:endParaRPr lang="ru-RU" sz="2300" dirty="0">
              <a:solidFill>
                <a:schemeClr val="dk1"/>
              </a:solidFill>
            </a:endParaRPr>
          </a:p>
          <a:p>
            <a:pPr indent="-368300">
              <a:buClr>
                <a:schemeClr val="dk1"/>
              </a:buClr>
              <a:buSzPts val="2200"/>
            </a:pPr>
            <a:endParaRPr lang="ru-RU" sz="2300" dirty="0">
              <a:solidFill>
                <a:schemeClr val="dk1"/>
              </a:solidFill>
            </a:endParaRPr>
          </a:p>
          <a:p>
            <a:pPr indent="-368300">
              <a:buClr>
                <a:schemeClr val="dk1"/>
              </a:buClr>
              <a:buSzPts val="2200"/>
            </a:pPr>
            <a:endParaRPr lang="ru-RU" sz="23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1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b="1" dirty="0"/>
              <a:t>Прямая задача. Модель</a:t>
            </a:r>
            <a:r>
              <a:rPr lang="en-US" sz="2820" b="1" dirty="0"/>
              <a:t>.</a:t>
            </a:r>
            <a:endParaRPr sz="2820" b="1" dirty="0"/>
          </a:p>
        </p:txBody>
      </p:sp>
      <p:pic>
        <p:nvPicPr>
          <p:cNvPr id="2" name="Google Shape;63;p14">
            <a:extLst>
              <a:ext uri="{FF2B5EF4-FFF2-40B4-BE49-F238E27FC236}">
                <a16:creationId xmlns:a16="http://schemas.microsoft.com/office/drawing/2014/main" id="{FFCCF5B0-2040-148F-5FC9-C10A3EDB2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625" y="98700"/>
            <a:ext cx="1109075" cy="11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DE1AD8-BD11-39F2-6624-8616A72EA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399536"/>
            <a:ext cx="2743964" cy="27439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D17A87-740F-483E-5092-56A0D3D54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72" y="1349435"/>
            <a:ext cx="8898855" cy="1050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43BA3E-4111-7107-BBA1-6CD4D1E23339}"/>
              </a:ext>
            </a:extLst>
          </p:cNvPr>
          <p:cNvSpPr txBox="1"/>
          <p:nvPr/>
        </p:nvSpPr>
        <p:spPr>
          <a:xfrm>
            <a:off x="3400425" y="2650577"/>
            <a:ext cx="553402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R – 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радиус Земли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r – 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расстояние до спутника от центра Земли</a:t>
            </a:r>
          </a:p>
          <a:p>
            <a:pPr>
              <a:lnSpc>
                <a:spcPct val="150000"/>
              </a:lnSpc>
            </a:pPr>
            <a:r>
              <a:rPr lang="el-GR" b="0" i="0" dirty="0">
                <a:solidFill>
                  <a:schemeClr val="tx1"/>
                </a:solidFill>
                <a:effectLst/>
                <a:latin typeface="+mj-lt"/>
              </a:rPr>
              <a:t>Θ</a:t>
            </a:r>
            <a:r>
              <a:rPr lang="ru-RU" b="0" i="0" dirty="0">
                <a:solidFill>
                  <a:schemeClr val="tx1"/>
                </a:solidFill>
                <a:effectLst/>
                <a:latin typeface="+mj-lt"/>
              </a:rPr>
              <a:t> - зенитный угол</a:t>
            </a:r>
          </a:p>
          <a:p>
            <a:pPr>
              <a:lnSpc>
                <a:spcPct val="150000"/>
              </a:lnSpc>
            </a:pPr>
            <a:r>
              <a:rPr lang="el-GR" dirty="0">
                <a:solidFill>
                  <a:schemeClr val="tx1"/>
                </a:solidFill>
                <a:latin typeface="+mj-lt"/>
              </a:rPr>
              <a:t>φ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 - азимутальный угол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C, S, J – 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коэффициенты сферических гармоник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P – 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функции Лагранжа</a:t>
            </a:r>
          </a:p>
        </p:txBody>
      </p:sp>
    </p:spTree>
    <p:extLst>
      <p:ext uri="{BB962C8B-B14F-4D97-AF65-F5344CB8AC3E}">
        <p14:creationId xmlns:p14="http://schemas.microsoft.com/office/powerpoint/2010/main" val="42638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428</Words>
  <Application>Microsoft Office PowerPoint</Application>
  <PresentationFormat>Экран (16:9)</PresentationFormat>
  <Paragraphs>93</Paragraphs>
  <Slides>22</Slides>
  <Notes>22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Times New Roman</vt:lpstr>
      <vt:lpstr>Montserrat Medium</vt:lpstr>
      <vt:lpstr>Arial</vt:lpstr>
      <vt:lpstr>Impact</vt:lpstr>
      <vt:lpstr>Simple Dark</vt:lpstr>
      <vt:lpstr>Вычисление гравитационного потенциала по дифференциальным межспутниковым измерениям </vt:lpstr>
      <vt:lpstr>Актуальность задачи</vt:lpstr>
      <vt:lpstr>Введение в задачу </vt:lpstr>
      <vt:lpstr>Введение в задачу </vt:lpstr>
      <vt:lpstr>Введение в задачу </vt:lpstr>
      <vt:lpstr>Презентация PowerPoint</vt:lpstr>
      <vt:lpstr>Введение в задачу </vt:lpstr>
      <vt:lpstr>Цели задачи</vt:lpstr>
      <vt:lpstr>Прямая задача. Модель.</vt:lpstr>
      <vt:lpstr>Прямая задача. Уравнение движения.</vt:lpstr>
      <vt:lpstr>Прямая задача. Преобразования.</vt:lpstr>
      <vt:lpstr>Прямая задача. Переход в ДСК. </vt:lpstr>
      <vt:lpstr>Прямая задача. Производные.</vt:lpstr>
      <vt:lpstr>Прямая задача. Метод Дормана-Принса.</vt:lpstr>
      <vt:lpstr>Прямая задача</vt:lpstr>
      <vt:lpstr>Прямая задача. Результаты.</vt:lpstr>
      <vt:lpstr>Презентация PowerPoint</vt:lpstr>
      <vt:lpstr>Обратная задача</vt:lpstr>
      <vt:lpstr>Обратная задача. Матричный вид.</vt:lpstr>
      <vt:lpstr>Обратная задача. Разложение Холецкого</vt:lpstr>
      <vt:lpstr>Обратная задача. Результаты.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Вычисление гравитационного потенциала по дифференциальным межспутниковым измерениям</dc:title>
  <dc:creator>Егор Шушков</dc:creator>
  <cp:lastModifiedBy>Егор Шушков</cp:lastModifiedBy>
  <cp:revision>16</cp:revision>
  <dcterms:modified xsi:type="dcterms:W3CDTF">2023-05-31T09:42:48Z</dcterms:modified>
</cp:coreProperties>
</file>